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4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87" r:id="rId13"/>
    <p:sldId id="269" r:id="rId14"/>
    <p:sldId id="267" r:id="rId15"/>
    <p:sldId id="268" r:id="rId16"/>
    <p:sldId id="270" r:id="rId17"/>
    <p:sldId id="284" r:id="rId18"/>
    <p:sldId id="271" r:id="rId19"/>
    <p:sldId id="272" r:id="rId20"/>
    <p:sldId id="273" r:id="rId21"/>
    <p:sldId id="274" r:id="rId22"/>
    <p:sldId id="277" r:id="rId23"/>
    <p:sldId id="275" r:id="rId24"/>
    <p:sldId id="276" r:id="rId25"/>
    <p:sldId id="278" r:id="rId26"/>
    <p:sldId id="279" r:id="rId27"/>
    <p:sldId id="280" r:id="rId28"/>
    <p:sldId id="282" r:id="rId29"/>
    <p:sldId id="283" r:id="rId30"/>
    <p:sldId id="285" r:id="rId31"/>
    <p:sldId id="281" r:id="rId32"/>
    <p:sldId id="286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2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71" tIns="46586" rIns="93171" bIns="465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1" tIns="46586" rIns="93171" bIns="46586" rtlCol="0"/>
          <a:lstStyle>
            <a:lvl1pPr algn="r">
              <a:defRPr sz="1200"/>
            </a:lvl1pPr>
          </a:lstStyle>
          <a:p>
            <a:fld id="{CFB1606D-35EA-44F2-85CF-1E91B748CBCA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71" tIns="46586" rIns="93171" bIns="465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71" tIns="46586" rIns="93171" bIns="46586" rtlCol="0" anchor="b"/>
          <a:lstStyle>
            <a:lvl1pPr algn="r">
              <a:defRPr sz="1200"/>
            </a:lvl1pPr>
          </a:lstStyle>
          <a:p>
            <a:fld id="{58A281FC-80DB-40F4-ABF9-0FA3A5091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0921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1-02-16T17:25:55.79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50,'25'-25,"24"25,-24-25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1-02-16T17:41:49.90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0,'24'25,"-24"-1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1-02-16T17:44:04.64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25,'0'-25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6"/>
          <p:cNvGrpSpPr/>
          <p:nvPr/>
        </p:nvGrpSpPr>
        <p:grpSpPr>
          <a:xfrm>
            <a:off x="0" y="3268345"/>
            <a:ext cx="9144000" cy="146304"/>
            <a:chOff x="0" y="3268345"/>
            <a:chExt cx="9144000" cy="146304"/>
          </a:xfrm>
        </p:grpSpPr>
        <p:sp>
          <p:nvSpPr>
            <p:cNvPr id="13" name="Rectangle 12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752600"/>
            <a:ext cx="7924800" cy="1470025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7AFAD-1532-4D5C-B3F1-A01A9F0671D9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72CD2-5305-4F27-A352-53FE79917A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7AFAD-1532-4D5C-B3F1-A01A9F0671D9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72CD2-5305-4F27-A352-53FE79917A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2" name="Group 7"/>
          <p:cNvGrpSpPr/>
          <p:nvPr/>
        </p:nvGrpSpPr>
        <p:grpSpPr>
          <a:xfrm flipH="1">
            <a:off x="0" y="1371600"/>
            <a:ext cx="9144000" cy="73152"/>
            <a:chOff x="0" y="3268345"/>
            <a:chExt cx="9144000" cy="146304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8"/>
            <a:ext cx="18288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1722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39712" y="6356350"/>
            <a:ext cx="1868424" cy="365125"/>
          </a:xfrm>
        </p:spPr>
        <p:txBody>
          <a:bodyPr/>
          <a:lstStyle/>
          <a:p>
            <a:fld id="{E797AFAD-1532-4D5C-B3F1-A01A9F0671D9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72CD2-5305-4F27-A352-53FE79917A2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 rot="5400000" flipH="1">
            <a:off x="3332988" y="3384804"/>
            <a:ext cx="6867144" cy="73152"/>
            <a:chOff x="0" y="3268345"/>
            <a:chExt cx="9144000" cy="146304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9616"/>
            <a:ext cx="8229600" cy="462654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7AFAD-1532-4D5C-B3F1-A01A9F0671D9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72CD2-5305-4F27-A352-53FE79917A2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3"/>
          <p:cNvGrpSpPr/>
          <p:nvPr/>
        </p:nvGrpSpPr>
        <p:grpSpPr>
          <a:xfrm>
            <a:off x="0" y="1371600"/>
            <a:ext cx="9144000" cy="73152"/>
            <a:chOff x="0" y="3268345"/>
            <a:chExt cx="9144000" cy="146304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512" y="4406900"/>
            <a:ext cx="78272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2667000"/>
            <a:ext cx="78272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7AFAD-1532-4D5C-B3F1-A01A9F0671D9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72CD2-5305-4F27-A352-53FE79917A2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12"/>
          <p:cNvGrpSpPr/>
          <p:nvPr/>
        </p:nvGrpSpPr>
        <p:grpSpPr>
          <a:xfrm flipH="1">
            <a:off x="0" y="4228465"/>
            <a:ext cx="9144000" cy="146304"/>
            <a:chOff x="0" y="3268345"/>
            <a:chExt cx="9144000" cy="146304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7AFAD-1532-4D5C-B3F1-A01A9F0671D9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72CD2-5305-4F27-A352-53FE79917A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2" name="Group 14"/>
          <p:cNvGrpSpPr/>
          <p:nvPr/>
        </p:nvGrpSpPr>
        <p:grpSpPr>
          <a:xfrm>
            <a:off x="0" y="1371600"/>
            <a:ext cx="9144000" cy="73152"/>
            <a:chOff x="0" y="3268345"/>
            <a:chExt cx="9144000" cy="146304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971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002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971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7AFAD-1532-4D5C-B3F1-A01A9F0671D9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72CD2-5305-4F27-A352-53FE79917A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2" name="Group 16"/>
          <p:cNvGrpSpPr/>
          <p:nvPr/>
        </p:nvGrpSpPr>
        <p:grpSpPr>
          <a:xfrm>
            <a:off x="0" y="1371600"/>
            <a:ext cx="9144000" cy="73152"/>
            <a:chOff x="0" y="3268345"/>
            <a:chExt cx="9144000" cy="146304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7AFAD-1532-4D5C-B3F1-A01A9F0671D9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72CD2-5305-4F27-A352-53FE79917A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2" name="Group 12"/>
          <p:cNvGrpSpPr/>
          <p:nvPr/>
        </p:nvGrpSpPr>
        <p:grpSpPr>
          <a:xfrm flipH="1">
            <a:off x="0" y="1371600"/>
            <a:ext cx="9144000" cy="73152"/>
            <a:chOff x="0" y="3268345"/>
            <a:chExt cx="9144000" cy="146304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7AFAD-1532-4D5C-B3F1-A01A9F0671D9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72CD2-5305-4F27-A352-53FE79917A2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10"/>
          <p:cNvGrpSpPr/>
          <p:nvPr/>
        </p:nvGrpSpPr>
        <p:grpSpPr>
          <a:xfrm>
            <a:off x="-9144" y="-18288"/>
            <a:ext cx="9144000" cy="146304"/>
            <a:chOff x="0" y="3268345"/>
            <a:chExt cx="9144000" cy="146304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5495544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6592824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7690104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7937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71600"/>
            <a:ext cx="5111750" cy="4754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371600"/>
            <a:ext cx="3008313" cy="4754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7AFAD-1532-4D5C-B3F1-A01A9F0671D9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72CD2-5305-4F27-A352-53FE79917A2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13"/>
          <p:cNvGrpSpPr/>
          <p:nvPr/>
        </p:nvGrpSpPr>
        <p:grpSpPr>
          <a:xfrm flipH="1">
            <a:off x="0" y="1143000"/>
            <a:ext cx="9144000" cy="73152"/>
            <a:chOff x="0" y="3268345"/>
            <a:chExt cx="9144000" cy="146304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1801368" y="685800"/>
            <a:ext cx="5495544" cy="3886200"/>
          </a:xfrm>
          <a:solidFill>
            <a:schemeClr val="accent1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contrasting" dir="t"/>
          </a:scene3d>
          <a:sp3d contourW="12700" prstMaterial="softEdge">
            <a:bevelT prst="cross"/>
            <a:contourClr>
              <a:srgbClr val="FFFFFF"/>
            </a:contourClr>
          </a:sp3d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7AFAD-1532-4D5C-B3F1-A01A9F0671D9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72CD2-5305-4F27-A352-53FE79917A2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" name="Group 15"/>
          <p:cNvGrpSpPr/>
          <p:nvPr/>
        </p:nvGrpSpPr>
        <p:grpSpPr>
          <a:xfrm>
            <a:off x="-9144" y="-18288"/>
            <a:ext cx="9144000" cy="146304"/>
            <a:chOff x="0" y="3268345"/>
            <a:chExt cx="9144000" cy="146304"/>
          </a:xfrm>
        </p:grpSpPr>
        <p:sp>
          <p:nvSpPr>
            <p:cNvPr id="17" name="Rectangle 16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5495544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6592824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7690104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26" y="0"/>
            <a:ext cx="9144000" cy="6286520"/>
          </a:xfrm>
          <a:prstGeom prst="rect">
            <a:avLst/>
          </a:prstGeom>
          <a:gradFill flip="none" rotWithShape="1">
            <a:gsLst>
              <a:gs pos="1000">
                <a:schemeClr val="bg2">
                  <a:alpha val="0"/>
                </a:schemeClr>
              </a:gs>
              <a:gs pos="100000">
                <a:schemeClr val="bg1">
                  <a:alpha val="92000"/>
                </a:schemeClr>
              </a:gs>
            </a:gsLst>
            <a:lin ang="16200000" scaled="1"/>
            <a:tileRect/>
          </a:gradFill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7453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ysClr val="windowText" lastClr="000000"/>
                </a:solidFill>
              </a:defRPr>
            </a:lvl1pPr>
          </a:lstStyle>
          <a:p>
            <a:fld id="{E797AFAD-1532-4D5C-B3F1-A01A9F0671D9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ysClr val="windowText" lastClr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024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ysClr val="windowText" lastClr="000000"/>
                </a:solidFill>
              </a:defRPr>
            </a:lvl1pPr>
          </a:lstStyle>
          <a:p>
            <a:fld id="{ED172CD2-5305-4F27-A352-53FE79917A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ln>
            <a:noFill/>
          </a:ln>
          <a:solidFill>
            <a:srgbClr val="FFFFFF"/>
          </a:solidFill>
          <a:effectLst>
            <a:glow rad="101600">
              <a:schemeClr val="tx2"/>
            </a:glo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SzPct val="70000"/>
        <a:buFont typeface="Wingdings 2" pitchFamily="18" charset="2"/>
        <a:buChar char="¥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4"/>
        </a:buClr>
        <a:buSzPct val="60000"/>
        <a:buFont typeface="Wingdings 2" pitchFamily="18" charset="2"/>
        <a:buChar char="¥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5"/>
        </a:buClr>
        <a:buSzPct val="57000"/>
        <a:buFont typeface="Wingdings 2" pitchFamily="18" charset="2"/>
        <a:buChar char="¥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6"/>
        </a:buClr>
        <a:buSzPct val="55000"/>
        <a:buFont typeface="Wingdings 2" pitchFamily="18" charset="2"/>
        <a:buChar char="¥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2"/>
        </a:buClr>
        <a:buSzPct val="50000"/>
        <a:buFont typeface="Wingdings 2" pitchFamily="18" charset="2"/>
        <a:buChar char="¥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quiktechsaz.com/recycle-symbol.jpg&amp;imgrefurl=http://www.quiktechsaz.com/recycle_old_hardware.htm&amp;usg=__xHTZonHyVUNfMgSOkcL5It1ZsPg=&amp;h=693&amp;w=693&amp;sz=182&amp;hl=en&amp;start=8&amp;tbnid=oPzFDPxY109P5M:&amp;tbnh=139&amp;tbnw=139&amp;prev=/images?q=recycle&amp;hl=en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10" Type="http://schemas.openxmlformats.org/officeDocument/2006/relationships/image" Target="../media/image43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emf"/><Relationship Id="rId4" Type="http://schemas.openxmlformats.org/officeDocument/2006/relationships/customXml" Target="../ink/ink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emf"/><Relationship Id="rId4" Type="http://schemas.openxmlformats.org/officeDocument/2006/relationships/customXml" Target="../ink/ink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emf"/><Relationship Id="rId4" Type="http://schemas.openxmlformats.org/officeDocument/2006/relationships/customXml" Target="../ink/ink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jpeg"/><Relationship Id="rId5" Type="http://schemas.openxmlformats.org/officeDocument/2006/relationships/image" Target="../media/image92.jpeg"/><Relationship Id="rId4" Type="http://schemas.openxmlformats.org/officeDocument/2006/relationships/image" Target="../media/image91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iMrRKFETsbo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http://seacat.files.wordpress.com/2007/03/golden-toad-extinct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islandfox.org/uploaded_images/beagle-706532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752600"/>
            <a:ext cx="84582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Chapter 5 </a:t>
            </a:r>
            <a:br>
              <a:rPr lang="en-US" dirty="0" smtClean="0"/>
            </a:br>
            <a:r>
              <a:rPr lang="en-US" dirty="0" smtClean="0"/>
              <a:t>Biological Diversity and Conservation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4000" dirty="0" smtClean="0"/>
          </a:p>
          <a:p>
            <a:r>
              <a:rPr lang="en-US" sz="4000" dirty="0" smtClean="0"/>
              <a:t>5.1 Vanishing Species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pollution?</a:t>
            </a:r>
          </a:p>
          <a:p>
            <a:pPr lvl="1"/>
            <a:r>
              <a:rPr lang="en-US" dirty="0" smtClean="0"/>
              <a:t>Contamination of any part of the environment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What are the types of pollution?</a:t>
            </a:r>
          </a:p>
          <a:p>
            <a:pPr lvl="1"/>
            <a:r>
              <a:rPr lang="en-US" dirty="0" smtClean="0"/>
              <a:t>Air</a:t>
            </a:r>
          </a:p>
          <a:p>
            <a:pPr lvl="1"/>
            <a:r>
              <a:rPr lang="en-US" dirty="0" smtClean="0"/>
              <a:t>Water</a:t>
            </a:r>
          </a:p>
          <a:p>
            <a:pPr lvl="1"/>
            <a:r>
              <a:rPr lang="en-US" dirty="0" smtClean="0"/>
              <a:t>Land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Pollution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irpollu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454727"/>
            <a:ext cx="8077200" cy="5403273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Greatest source- Fossil fuels</a:t>
            </a:r>
          </a:p>
          <a:p>
            <a:r>
              <a:rPr lang="en-US" dirty="0" smtClean="0"/>
              <a:t>Fossil fuel emissions</a:t>
            </a:r>
          </a:p>
          <a:p>
            <a:pPr lvl="1"/>
            <a:r>
              <a:rPr lang="en-US" dirty="0" smtClean="0"/>
              <a:t>Gases- CO,  CO</a:t>
            </a:r>
            <a:r>
              <a:rPr lang="en-US" sz="1800" dirty="0" smtClean="0"/>
              <a:t>2</a:t>
            </a:r>
            <a:r>
              <a:rPr lang="en-US" dirty="0" smtClean="0"/>
              <a:t>,  </a:t>
            </a:r>
            <a:r>
              <a:rPr lang="en-US" dirty="0" err="1" smtClean="0"/>
              <a:t>SO</a:t>
            </a:r>
            <a:r>
              <a:rPr lang="en-US" sz="1800" dirty="0" err="1" smtClean="0"/>
              <a:t>x</a:t>
            </a:r>
            <a:r>
              <a:rPr lang="en-US" dirty="0" smtClean="0"/>
              <a:t> (coal),  </a:t>
            </a:r>
            <a:r>
              <a:rPr lang="en-US" dirty="0" err="1" smtClean="0"/>
              <a:t>NO</a:t>
            </a:r>
            <a:r>
              <a:rPr lang="en-US" sz="1800" dirty="0" err="1" smtClean="0"/>
              <a:t>x</a:t>
            </a:r>
            <a:r>
              <a:rPr lang="en-US" sz="1800" dirty="0" smtClean="0"/>
              <a:t> </a:t>
            </a:r>
            <a:r>
              <a:rPr lang="en-US" dirty="0" smtClean="0"/>
              <a:t>(automobiles)</a:t>
            </a:r>
          </a:p>
          <a:p>
            <a:pPr lvl="1"/>
            <a:r>
              <a:rPr lang="en-US" dirty="0" smtClean="0"/>
              <a:t>Particulates- unburned carbon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Air Pollution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oolingtowers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85900" y="1550988"/>
            <a:ext cx="6172200" cy="452437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Shippingport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irpollution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454726"/>
            <a:ext cx="8686800" cy="5403274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What are CFCs?  </a:t>
            </a:r>
          </a:p>
          <a:p>
            <a:pPr lvl="1"/>
            <a:r>
              <a:rPr lang="en-US" dirty="0" smtClean="0"/>
              <a:t>Chlorofluorocarbons</a:t>
            </a:r>
          </a:p>
          <a:p>
            <a:pPr lvl="1"/>
            <a:r>
              <a:rPr lang="en-US" dirty="0" smtClean="0"/>
              <a:t>Destroy O</a:t>
            </a:r>
            <a:r>
              <a:rPr lang="en-US" sz="1800" dirty="0" smtClean="0"/>
              <a:t>3 </a:t>
            </a:r>
            <a:r>
              <a:rPr lang="en-US" dirty="0" smtClean="0"/>
              <a:t>which blocks UV rays</a:t>
            </a:r>
          </a:p>
          <a:p>
            <a:pPr lvl="1"/>
            <a:r>
              <a:rPr lang="en-US" dirty="0" smtClean="0"/>
              <a:t>Styrofoam, Freon, aerosol cans (1977)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Air Pollution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Acid Rain</a:t>
            </a:r>
          </a:p>
          <a:p>
            <a:pPr lvl="1"/>
            <a:r>
              <a:rPr lang="en-US" dirty="0" smtClean="0"/>
              <a:t>Kills plants, soil, pH of lakes</a:t>
            </a:r>
          </a:p>
          <a:p>
            <a:r>
              <a:rPr lang="en-US" dirty="0" smtClean="0"/>
              <a:t>Greenhouse Effect- atmosphere retains heat</a:t>
            </a:r>
          </a:p>
          <a:p>
            <a:pPr lvl="1"/>
            <a:r>
              <a:rPr lang="en-US" dirty="0" smtClean="0"/>
              <a:t>Caused mainly by CO</a:t>
            </a:r>
            <a:r>
              <a:rPr lang="en-US" sz="1800" dirty="0" smtClean="0"/>
              <a:t>2 </a:t>
            </a:r>
            <a:r>
              <a:rPr lang="en-US" dirty="0" smtClean="0"/>
              <a:t>increase</a:t>
            </a:r>
          </a:p>
          <a:p>
            <a:pPr lvl="1"/>
            <a:r>
              <a:rPr lang="en-US" dirty="0" smtClean="0"/>
              <a:t>Trend or serious problem?</a:t>
            </a:r>
          </a:p>
          <a:p>
            <a:pPr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 Pollution</a:t>
            </a:r>
            <a:endParaRPr lang="en-US" dirty="0"/>
          </a:p>
        </p:txBody>
      </p:sp>
      <p:pic>
        <p:nvPicPr>
          <p:cNvPr id="4" name="Picture 3" descr="GreenhouseEffec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4191000"/>
            <a:ext cx="4953000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499616"/>
            <a:ext cx="8839200" cy="4626547"/>
          </a:xfrm>
        </p:spPr>
        <p:txBody>
          <a:bodyPr/>
          <a:lstStyle/>
          <a:p>
            <a:r>
              <a:rPr lang="en-US" dirty="0" smtClean="0"/>
              <a:t>Usable freshwater-  0.1% of all water</a:t>
            </a:r>
          </a:p>
          <a:p>
            <a:r>
              <a:rPr lang="en-US" dirty="0" smtClean="0"/>
              <a:t>“Don’t drink the water”</a:t>
            </a:r>
          </a:p>
          <a:p>
            <a:pPr lvl="1"/>
            <a:r>
              <a:rPr lang="en-US" dirty="0" smtClean="0"/>
              <a:t>Cholera,  </a:t>
            </a:r>
            <a:r>
              <a:rPr lang="en-US" dirty="0" err="1" smtClean="0"/>
              <a:t>Ameobic</a:t>
            </a:r>
            <a:r>
              <a:rPr lang="en-US" dirty="0" smtClean="0"/>
              <a:t> dysentery, Hepatitis, Typhoid Fever</a:t>
            </a:r>
          </a:p>
          <a:p>
            <a:pPr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Water Pollution</a:t>
            </a:r>
            <a:endParaRPr lang="en-US" dirty="0"/>
          </a:p>
        </p:txBody>
      </p:sp>
      <p:pic>
        <p:nvPicPr>
          <p:cNvPr id="4" name="Picture 3" descr="waterpollu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733800"/>
            <a:ext cx="5486400" cy="3124200"/>
          </a:xfrm>
          <a:prstGeom prst="rect">
            <a:avLst/>
          </a:prstGeom>
        </p:spPr>
      </p:pic>
      <p:pic>
        <p:nvPicPr>
          <p:cNvPr id="5" name="Picture 4" descr="waterpollution2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2600" y="3126490"/>
            <a:ext cx="3581400" cy="37315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Inorganic pollutants</a:t>
            </a:r>
          </a:p>
          <a:p>
            <a:pPr lvl="1"/>
            <a:r>
              <a:rPr lang="en-US" dirty="0" smtClean="0"/>
              <a:t>Fertilizers, sediments, thermal</a:t>
            </a:r>
          </a:p>
          <a:p>
            <a:r>
              <a:rPr lang="en-US" dirty="0" smtClean="0"/>
              <a:t>Organic pollutants</a:t>
            </a:r>
          </a:p>
          <a:p>
            <a:pPr lvl="1"/>
            <a:r>
              <a:rPr lang="en-US" dirty="0" smtClean="0"/>
              <a:t>Oil, pesticides, sewage</a:t>
            </a:r>
          </a:p>
          <a:p>
            <a:pPr>
              <a:buNone/>
            </a:pPr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Pollution	</a:t>
            </a:r>
            <a:endParaRPr lang="en-US" dirty="0"/>
          </a:p>
        </p:txBody>
      </p:sp>
      <p:pic>
        <p:nvPicPr>
          <p:cNvPr id="4" name="Picture 3" descr="powerplant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9630" y="3810000"/>
            <a:ext cx="4494370" cy="3048000"/>
          </a:xfrm>
          <a:prstGeom prst="rect">
            <a:avLst/>
          </a:prstGeom>
        </p:spPr>
      </p:pic>
      <p:pic>
        <p:nvPicPr>
          <p:cNvPr id="5" name="Picture 4" descr="okc-bomb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3854584"/>
            <a:ext cx="4343400" cy="3003415"/>
          </a:xfrm>
          <a:prstGeom prst="rect">
            <a:avLst/>
          </a:prstGeom>
        </p:spPr>
      </p:pic>
      <p:pic>
        <p:nvPicPr>
          <p:cNvPr id="6" name="Picture 5" descr="exx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25203" y="0"/>
            <a:ext cx="3118797" cy="2057400"/>
          </a:xfrm>
          <a:prstGeom prst="rect">
            <a:avLst/>
          </a:prstGeom>
        </p:spPr>
      </p:pic>
      <p:pic>
        <p:nvPicPr>
          <p:cNvPr id="7" name="Picture 6" descr="oilotter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24600" y="2057400"/>
            <a:ext cx="2819400" cy="16594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rrig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73331" y="1"/>
            <a:ext cx="3070669" cy="20574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Groundwater </a:t>
            </a:r>
          </a:p>
          <a:p>
            <a:pPr lvl="1"/>
            <a:r>
              <a:rPr lang="en-US" dirty="0" smtClean="0"/>
              <a:t>½ the US depends on groundwater for drinking</a:t>
            </a:r>
          </a:p>
          <a:p>
            <a:pPr lvl="1"/>
            <a:r>
              <a:rPr lang="en-US" dirty="0" smtClean="0"/>
              <a:t>Seepage contamination</a:t>
            </a:r>
          </a:p>
          <a:p>
            <a:pPr lvl="2"/>
            <a:r>
              <a:rPr lang="en-US" dirty="0" smtClean="0"/>
              <a:t>Oil and toxic material</a:t>
            </a:r>
          </a:p>
          <a:p>
            <a:r>
              <a:rPr lang="en-US" dirty="0" smtClean="0"/>
              <a:t>Overuse:  Ogallala Aquifer in Midwest</a:t>
            </a:r>
          </a:p>
          <a:p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Pollution	</a:t>
            </a:r>
            <a:endParaRPr lang="en-US" dirty="0"/>
          </a:p>
        </p:txBody>
      </p:sp>
      <p:pic>
        <p:nvPicPr>
          <p:cNvPr id="5" name="Picture 4" descr="ogallala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3394" y="4038600"/>
            <a:ext cx="2700605" cy="2819400"/>
          </a:xfrm>
          <a:prstGeom prst="rect">
            <a:avLst/>
          </a:prstGeom>
        </p:spPr>
      </p:pic>
      <p:pic>
        <p:nvPicPr>
          <p:cNvPr id="6" name="Picture 5" descr="little blu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114800"/>
            <a:ext cx="36576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How much garbage do you produce each day?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What happens to that garbage?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Landfills (burned or buried)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Two types of waste: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Biodegradable- organic waste (breaks down)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Non-biodegradable- do not break down</a:t>
            </a:r>
          </a:p>
          <a:p>
            <a:pPr lvl="1">
              <a:lnSpc>
                <a:spcPct val="150000"/>
              </a:lnSpc>
              <a:buNone/>
            </a:pPr>
            <a:r>
              <a:rPr lang="en-US" dirty="0" smtClean="0"/>
              <a:t>	Ex:  DDT,  toxic metals, plastics, radioactive wastes 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 Pollution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What can we do?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Recycle- reuse of non-renewable resources</a:t>
            </a:r>
          </a:p>
          <a:p>
            <a:pPr lvl="1">
              <a:lnSpc>
                <a:spcPct val="150000"/>
              </a:lnSpc>
              <a:buNone/>
            </a:pPr>
            <a:r>
              <a:rPr lang="en-US" dirty="0" smtClean="0"/>
              <a:t>Ex: Metals, glass, paper, plastic</a:t>
            </a:r>
          </a:p>
          <a:p>
            <a:pPr>
              <a:lnSpc>
                <a:spcPct val="150000"/>
              </a:lnSpc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 Pollution</a:t>
            </a:r>
            <a:endParaRPr lang="en-US" dirty="0"/>
          </a:p>
        </p:txBody>
      </p:sp>
      <p:pic>
        <p:nvPicPr>
          <p:cNvPr id="5" name="Picture 4" descr="recyc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2977515"/>
            <a:ext cx="3200400" cy="3880485"/>
          </a:xfrm>
          <a:prstGeom prst="rect">
            <a:avLst/>
          </a:prstGeom>
        </p:spPr>
      </p:pic>
      <p:pic>
        <p:nvPicPr>
          <p:cNvPr id="1026" name="Picture 2" descr="http://tbn1.google.com/images?q=tbn:oPzFDPxY109P5M:http://www.quiktechsaz.com/recycle-symbol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1447800"/>
            <a:ext cx="1171575" cy="1171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26547"/>
          </a:xfrm>
        </p:spPr>
        <p:txBody>
          <a:bodyPr/>
          <a:lstStyle/>
          <a:p>
            <a:r>
              <a:rPr lang="en-US" dirty="0" smtClean="0"/>
              <a:t>The variety of species in a specific area</a:t>
            </a:r>
          </a:p>
          <a:p>
            <a:pPr lvl="1"/>
            <a:r>
              <a:rPr lang="en-US" dirty="0" smtClean="0"/>
              <a:t>Example:   Rainforest vs. Cornfield</a:t>
            </a:r>
          </a:p>
          <a:p>
            <a:pPr lvl="1"/>
            <a:r>
              <a:rPr lang="en-US" dirty="0" smtClean="0"/>
              <a:t>Tropical regions contain 2/3 of all species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Biodiversity</a:t>
            </a:r>
            <a:endParaRPr lang="en-US" dirty="0"/>
          </a:p>
        </p:txBody>
      </p:sp>
      <p:pic>
        <p:nvPicPr>
          <p:cNvPr id="4" name="Picture 3" descr="rainfore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486150"/>
            <a:ext cx="4495800" cy="3371850"/>
          </a:xfrm>
          <a:prstGeom prst="rect">
            <a:avLst/>
          </a:prstGeom>
        </p:spPr>
      </p:pic>
      <p:pic>
        <p:nvPicPr>
          <p:cNvPr id="1028" name="Picture 4" descr="http://www.altenergyinvestor.org/images/cornfiel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456709"/>
            <a:ext cx="4648200" cy="34012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99616"/>
            <a:ext cx="8458200" cy="4626547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As the population grows, so does the demand for:</a:t>
            </a:r>
          </a:p>
          <a:p>
            <a:r>
              <a:rPr lang="en-US" dirty="0" smtClean="0"/>
              <a:t>Food</a:t>
            </a:r>
          </a:p>
          <a:p>
            <a:r>
              <a:rPr lang="en-US" dirty="0" smtClean="0"/>
              <a:t>Water</a:t>
            </a:r>
          </a:p>
          <a:p>
            <a:r>
              <a:rPr lang="en-US" dirty="0" smtClean="0"/>
              <a:t>Living Space</a:t>
            </a:r>
          </a:p>
          <a:p>
            <a:r>
              <a:rPr lang="en-US" dirty="0" smtClean="0"/>
              <a:t>Fossil Fuels</a:t>
            </a:r>
          </a:p>
          <a:p>
            <a:r>
              <a:rPr lang="en-US" dirty="0" smtClean="0"/>
              <a:t>Transportation</a:t>
            </a:r>
          </a:p>
          <a:p>
            <a:r>
              <a:rPr lang="en-US" dirty="0" smtClean="0"/>
              <a:t>Clothing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demand exceeds supply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About 3 of every 10 children in the world are starving.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Starvation</a:t>
            </a:r>
            <a:endParaRPr lang="en-US" dirty="0"/>
          </a:p>
        </p:txBody>
      </p:sp>
      <p:pic>
        <p:nvPicPr>
          <p:cNvPr id="4" name="Picture 3" descr="starvation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67000"/>
            <a:ext cx="1524000" cy="2047875"/>
          </a:xfrm>
          <a:prstGeom prst="rect">
            <a:avLst/>
          </a:prstGeom>
        </p:spPr>
      </p:pic>
      <p:pic>
        <p:nvPicPr>
          <p:cNvPr id="5" name="Picture 4" descr="starvatio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0200" y="2667000"/>
            <a:ext cx="2657666" cy="2057400"/>
          </a:xfrm>
          <a:prstGeom prst="rect">
            <a:avLst/>
          </a:prstGeom>
        </p:spPr>
      </p:pic>
      <p:pic>
        <p:nvPicPr>
          <p:cNvPr id="6" name="Picture 5" descr="starvation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43400" y="2667000"/>
            <a:ext cx="3124200" cy="2060548"/>
          </a:xfrm>
          <a:prstGeom prst="rect">
            <a:avLst/>
          </a:prstGeom>
        </p:spPr>
      </p:pic>
      <p:pic>
        <p:nvPicPr>
          <p:cNvPr id="7" name="Picture 6" descr="starvation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724400"/>
            <a:ext cx="2133600" cy="2116531"/>
          </a:xfrm>
          <a:prstGeom prst="rect">
            <a:avLst/>
          </a:prstGeom>
        </p:spPr>
      </p:pic>
      <p:pic>
        <p:nvPicPr>
          <p:cNvPr id="8" name="Picture 7" descr="starving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33600" y="4724400"/>
            <a:ext cx="2590800" cy="2114550"/>
          </a:xfrm>
          <a:prstGeom prst="rect">
            <a:avLst/>
          </a:prstGeom>
        </p:spPr>
      </p:pic>
      <p:pic>
        <p:nvPicPr>
          <p:cNvPr id="9" name="Picture 8" descr="starving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24400" y="4799076"/>
            <a:ext cx="2490818" cy="2058924"/>
          </a:xfrm>
          <a:prstGeom prst="rect">
            <a:avLst/>
          </a:prstGeom>
        </p:spPr>
      </p:pic>
      <p:pic>
        <p:nvPicPr>
          <p:cNvPr id="10" name="Picture 9" descr="starving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219274" y="0"/>
            <a:ext cx="1924726" cy="1295400"/>
          </a:xfrm>
          <a:prstGeom prst="rect">
            <a:avLst/>
          </a:prstGeom>
        </p:spPr>
      </p:pic>
      <p:pic>
        <p:nvPicPr>
          <p:cNvPr id="11" name="Picture 10" descr="starving4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181600" y="0"/>
            <a:ext cx="2057400" cy="1363337"/>
          </a:xfrm>
          <a:prstGeom prst="rect">
            <a:avLst/>
          </a:prstGeom>
        </p:spPr>
      </p:pic>
      <p:pic>
        <p:nvPicPr>
          <p:cNvPr id="12" name="Picture 11" descr="starving5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810000" y="0"/>
            <a:ext cx="1340224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arentalca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88016" y="1500188"/>
            <a:ext cx="6167967" cy="462597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Starvation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Abdomen is filled with fluid and liver is enlarged.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Kwashiorkor- protein deficiency</a:t>
            </a:r>
            <a:endParaRPr lang="en-US" dirty="0"/>
          </a:p>
        </p:txBody>
      </p:sp>
      <p:pic>
        <p:nvPicPr>
          <p:cNvPr id="4" name="Picture 3" descr="Kwashiorkor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57400"/>
            <a:ext cx="3057525" cy="2466975"/>
          </a:xfrm>
          <a:prstGeom prst="rect">
            <a:avLst/>
          </a:prstGeom>
        </p:spPr>
      </p:pic>
      <p:pic>
        <p:nvPicPr>
          <p:cNvPr id="5" name="Picture 4" descr="kwashiorkor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4200" y="2133600"/>
            <a:ext cx="2762250" cy="3314700"/>
          </a:xfrm>
          <a:prstGeom prst="rect">
            <a:avLst/>
          </a:prstGeom>
        </p:spPr>
      </p:pic>
      <p:pic>
        <p:nvPicPr>
          <p:cNvPr id="6" name="Picture 5" descr="kwashiorkor_disease_from_protein_deficienc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9800" y="2108372"/>
            <a:ext cx="3124200" cy="47496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Kwashiorkor_69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69592" y="1944751"/>
            <a:ext cx="5004816" cy="373684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Kwashiorkor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overcrowding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47800"/>
            <a:ext cx="5745238" cy="28956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Living space</a:t>
            </a:r>
            <a:endParaRPr lang="en-US" dirty="0"/>
          </a:p>
        </p:txBody>
      </p:sp>
      <p:pic>
        <p:nvPicPr>
          <p:cNvPr id="7" name="Picture 6" descr="overcrowding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7400" y="1447800"/>
            <a:ext cx="3276600" cy="4914900"/>
          </a:xfrm>
          <a:prstGeom prst="rect">
            <a:avLst/>
          </a:prstGeom>
        </p:spPr>
      </p:pic>
      <p:pic>
        <p:nvPicPr>
          <p:cNvPr id="9" name="Picture 8" descr="overcrowding6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4454145"/>
            <a:ext cx="4495800" cy="24038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overcrowding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1447800"/>
            <a:ext cx="6934200" cy="520065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Living Space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overcrowding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47800"/>
            <a:ext cx="4953790" cy="329780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Living Space</a:t>
            </a:r>
            <a:endParaRPr lang="en-US" dirty="0"/>
          </a:p>
        </p:txBody>
      </p:sp>
      <p:pic>
        <p:nvPicPr>
          <p:cNvPr id="5" name="Picture 4" descr="overcrowding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1524000"/>
            <a:ext cx="3962400" cy="2743200"/>
          </a:xfrm>
          <a:prstGeom prst="rect">
            <a:avLst/>
          </a:prstGeom>
        </p:spPr>
      </p:pic>
      <p:pic>
        <p:nvPicPr>
          <p:cNvPr id="6" name="Picture 5" descr="overcrowding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86400" y="4286250"/>
            <a:ext cx="3429000" cy="2571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loth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676400"/>
            <a:ext cx="7743761" cy="467231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Clothing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Life Straw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Clean Water</a:t>
            </a:r>
            <a:endParaRPr lang="en-US" dirty="0"/>
          </a:p>
        </p:txBody>
      </p:sp>
      <p:pic>
        <p:nvPicPr>
          <p:cNvPr id="4" name="Picture 3" descr="lifeStra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2800" y="1600200"/>
            <a:ext cx="3295650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Mangrove Island example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Levels of the rainforest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Catalogue organisms of the coral reef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Radio collars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Compare DNA to isolated organisms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Studying Biodiversity			</a:t>
            </a:r>
            <a:endParaRPr lang="en-US" dirty="0"/>
          </a:p>
        </p:txBody>
      </p:sp>
      <p:pic>
        <p:nvPicPr>
          <p:cNvPr id="4" name="Picture 3" descr="Mangrov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24600" y="1524000"/>
            <a:ext cx="243840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Monorail- move large amounts of people without increasing traffic</a:t>
            </a:r>
          </a:p>
          <a:p>
            <a:r>
              <a:rPr lang="en-US" dirty="0" smtClean="0"/>
              <a:t>Maglev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Transportation	</a:t>
            </a:r>
            <a:endParaRPr lang="en-US" dirty="0"/>
          </a:p>
        </p:txBody>
      </p:sp>
      <p:pic>
        <p:nvPicPr>
          <p:cNvPr id="4" name="Picture 3" descr="japan-transport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76750" y="3124200"/>
            <a:ext cx="4667250" cy="3733800"/>
          </a:xfrm>
          <a:prstGeom prst="rect">
            <a:avLst/>
          </a:prstGeom>
        </p:spPr>
      </p:pic>
      <p:pic>
        <p:nvPicPr>
          <p:cNvPr id="5" name="Picture 4" descr="magle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276600"/>
            <a:ext cx="4446197" cy="2981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Medicine- </a:t>
            </a:r>
            <a:r>
              <a:rPr lang="en-US" dirty="0" err="1" smtClean="0"/>
              <a:t>unicef</a:t>
            </a:r>
            <a:r>
              <a:rPr lang="en-US" dirty="0" smtClean="0"/>
              <a:t>, doctors without borders</a:t>
            </a:r>
          </a:p>
          <a:p>
            <a:r>
              <a:rPr lang="en-US" dirty="0" smtClean="0"/>
              <a:t>Fossil Fuels</a:t>
            </a:r>
          </a:p>
          <a:p>
            <a:pPr lvl="1"/>
            <a:r>
              <a:rPr lang="en-US" dirty="0" smtClean="0"/>
              <a:t>Electricity</a:t>
            </a:r>
          </a:p>
          <a:p>
            <a:pPr lvl="1"/>
            <a:r>
              <a:rPr lang="en-US" dirty="0" smtClean="0"/>
              <a:t>Heating</a:t>
            </a:r>
          </a:p>
          <a:p>
            <a:pPr lvl="1"/>
            <a:r>
              <a:rPr lang="en-US" dirty="0" smtClean="0"/>
              <a:t>All transportation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resources</a:t>
            </a:r>
            <a:endParaRPr lang="en-US" dirty="0"/>
          </a:p>
        </p:txBody>
      </p:sp>
      <p:pic>
        <p:nvPicPr>
          <p:cNvPr id="4" name="Picture 3" descr="fossilfuel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95326" y="3352800"/>
            <a:ext cx="5248673" cy="3505200"/>
          </a:xfrm>
          <a:prstGeom prst="rect">
            <a:avLst/>
          </a:prstGeom>
        </p:spPr>
      </p:pic>
      <p:pic>
        <p:nvPicPr>
          <p:cNvPr id="6" name="Picture 5" descr="docto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0"/>
            <a:ext cx="1592705" cy="1295400"/>
          </a:xfrm>
          <a:prstGeom prst="rect">
            <a:avLst/>
          </a:prstGeom>
        </p:spPr>
      </p:pic>
      <p:pic>
        <p:nvPicPr>
          <p:cNvPr id="7" name="Picture 6" descr="unice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72400" y="152400"/>
            <a:ext cx="1200150" cy="1200150"/>
          </a:xfrm>
          <a:prstGeom prst="rect">
            <a:avLst/>
          </a:prstGeom>
        </p:spPr>
      </p:pic>
      <p:pic>
        <p:nvPicPr>
          <p:cNvPr id="8" name="Picture 7" descr="malnutritio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43000" y="4267200"/>
            <a:ext cx="1752600" cy="24454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aranh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63600" cy="12954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Introduced, not-native to a particular area</a:t>
            </a:r>
          </a:p>
          <a:p>
            <a:r>
              <a:rPr lang="en-US" dirty="0" smtClean="0"/>
              <a:t>Changes food webs</a:t>
            </a:r>
          </a:p>
          <a:p>
            <a:r>
              <a:rPr lang="en-US" dirty="0" smtClean="0"/>
              <a:t>Out-compete native species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Exotic Species</a:t>
            </a:r>
            <a:endParaRPr lang="en-US" dirty="0"/>
          </a:p>
        </p:txBody>
      </p:sp>
      <p:pic>
        <p:nvPicPr>
          <p:cNvPr id="4" name="Picture 3" descr="AustralianRabbit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759782"/>
            <a:ext cx="5029200" cy="3098218"/>
          </a:xfrm>
          <a:prstGeom prst="rect">
            <a:avLst/>
          </a:prstGeom>
        </p:spPr>
      </p:pic>
      <p:pic>
        <p:nvPicPr>
          <p:cNvPr id="6" name="Picture 5" descr="lampre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25491" y="1981200"/>
            <a:ext cx="2618509" cy="2133600"/>
          </a:xfrm>
          <a:prstGeom prst="rect">
            <a:avLst/>
          </a:prstGeom>
        </p:spPr>
      </p:pic>
      <p:pic>
        <p:nvPicPr>
          <p:cNvPr id="8" name="Picture 7" descr="kudzu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54600" y="4142638"/>
            <a:ext cx="4089400" cy="2715362"/>
          </a:xfrm>
          <a:prstGeom prst="rect">
            <a:avLst/>
          </a:prstGeom>
        </p:spPr>
      </p:pic>
      <p:pic>
        <p:nvPicPr>
          <p:cNvPr id="9" name="Picture 8" descr="ladybu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29400" y="152400"/>
            <a:ext cx="2057400" cy="1142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5.2 Conservation of Biodiversity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Study and implementation of methods to protect biodiversity (save the species)</a:t>
            </a:r>
          </a:p>
          <a:p>
            <a:pPr>
              <a:buNone/>
            </a:pPr>
            <a:endParaRPr lang="en-US" dirty="0" smtClean="0"/>
          </a:p>
          <a:p>
            <a:r>
              <a:rPr lang="en-US" u="sng" dirty="0" smtClean="0"/>
              <a:t>Natural Resources</a:t>
            </a:r>
            <a:r>
              <a:rPr lang="en-US" dirty="0" smtClean="0"/>
              <a:t>- any part of the environment useful to organisms</a:t>
            </a:r>
          </a:p>
          <a:p>
            <a:pPr lvl="1"/>
            <a:endParaRPr lang="en-US" sz="3000" dirty="0" smtClean="0"/>
          </a:p>
          <a:p>
            <a:pPr lvl="1"/>
            <a:r>
              <a:rPr lang="en-US" sz="3000" dirty="0" smtClean="0"/>
              <a:t>Renewable- replaced by natural processes</a:t>
            </a:r>
          </a:p>
          <a:p>
            <a:pPr lvl="1">
              <a:buNone/>
            </a:pPr>
            <a:r>
              <a:rPr lang="en-US" sz="3000" dirty="0" smtClean="0"/>
              <a:t>			(anything living, sun, O2)</a:t>
            </a:r>
          </a:p>
          <a:p>
            <a:pPr lvl="1"/>
            <a:r>
              <a:rPr lang="en-US" sz="3000" dirty="0" smtClean="0"/>
              <a:t>Non-Renewable- available in limited amount</a:t>
            </a:r>
          </a:p>
          <a:p>
            <a:pPr lvl="1">
              <a:buNone/>
            </a:pPr>
            <a:r>
              <a:rPr lang="en-US" sz="3000" dirty="0" smtClean="0"/>
              <a:t>			(Fossil fuels, soil, metals)</a:t>
            </a:r>
          </a:p>
          <a:p>
            <a:pPr lvl="1"/>
            <a:endParaRPr lang="en-US" dirty="0" smtClean="0"/>
          </a:p>
          <a:p>
            <a:pPr lvl="1">
              <a:buNone/>
            </a:pPr>
            <a:r>
              <a:rPr lang="en-US" dirty="0" smtClean="0"/>
              <a:t>		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Conservation Biology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 Endangered Species Act (1973)</a:t>
            </a:r>
          </a:p>
          <a:p>
            <a:pPr lvl="1"/>
            <a:r>
              <a:rPr lang="en-US" dirty="0" smtClean="0"/>
              <a:t>Cannot harm or use land where they live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CITES</a:t>
            </a:r>
          </a:p>
          <a:p>
            <a:pPr lvl="1"/>
            <a:r>
              <a:rPr lang="en-US" dirty="0" smtClean="0"/>
              <a:t>International agreement (120 countries)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Protection of Species</a:t>
            </a:r>
            <a:endParaRPr lang="en-US" dirty="0"/>
          </a:p>
        </p:txBody>
      </p:sp>
      <p:pic>
        <p:nvPicPr>
          <p:cNvPr id="4" name="Picture 3" descr="pat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15784" y="1524000"/>
            <a:ext cx="1728216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Preserving Habitats</a:t>
            </a:r>
          </a:p>
          <a:p>
            <a:pPr lvl="1"/>
            <a:r>
              <a:rPr lang="en-US" dirty="0" smtClean="0"/>
              <a:t>National Parks- protect natural environments</a:t>
            </a:r>
          </a:p>
          <a:p>
            <a:pPr lvl="1"/>
            <a:endParaRPr lang="en-US" sz="800" dirty="0" smtClean="0"/>
          </a:p>
          <a:p>
            <a:r>
              <a:rPr lang="en-US" dirty="0" smtClean="0"/>
              <a:t>Habitat Corridors</a:t>
            </a:r>
          </a:p>
          <a:p>
            <a:pPr lvl="1"/>
            <a:r>
              <a:rPr lang="en-US" dirty="0" smtClean="0"/>
              <a:t>Protected strips of land allowing the movement of organisms from one area to another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Protection of Species</a:t>
            </a:r>
            <a:endParaRPr lang="en-US" dirty="0"/>
          </a:p>
        </p:txBody>
      </p:sp>
      <p:pic>
        <p:nvPicPr>
          <p:cNvPr id="4" name="Picture 3" descr="Corrido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94822"/>
            <a:ext cx="3429000" cy="2563178"/>
          </a:xfrm>
          <a:prstGeom prst="rect">
            <a:avLst/>
          </a:prstGeom>
        </p:spPr>
      </p:pic>
      <p:pic>
        <p:nvPicPr>
          <p:cNvPr id="5" name="Picture 4" descr="Yellowstone_national_par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2600" y="4171950"/>
            <a:ext cx="3581400" cy="26860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050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6288" y="4010025"/>
              <a:ext cx="36512" cy="17463"/>
            </p14:xfrm>
          </p:contentPart>
        </mc:Choice>
        <mc:Fallback>
          <p:pic>
            <p:nvPicPr>
              <p:cNvPr id="2050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66795" y="4001122"/>
                <a:ext cx="55498" cy="3526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Reintroduction Programs</a:t>
            </a:r>
          </a:p>
          <a:p>
            <a:pPr lvl="1"/>
            <a:r>
              <a:rPr lang="en-US" dirty="0" smtClean="0"/>
              <a:t>Brown Pelican (DDT)</a:t>
            </a:r>
          </a:p>
          <a:p>
            <a:pPr lvl="1"/>
            <a:r>
              <a:rPr lang="en-US" dirty="0" smtClean="0"/>
              <a:t>Black-footed Ferret (Prairie dogs)</a:t>
            </a:r>
          </a:p>
          <a:p>
            <a:r>
              <a:rPr lang="en-US" dirty="0" smtClean="0"/>
              <a:t>Captivity (Zoos)</a:t>
            </a:r>
          </a:p>
          <a:p>
            <a:pPr lvl="1"/>
            <a:r>
              <a:rPr lang="en-US" dirty="0" err="1" smtClean="0"/>
              <a:t>Ginko</a:t>
            </a:r>
            <a:r>
              <a:rPr lang="en-US" dirty="0" smtClean="0"/>
              <a:t>, Panda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Protection of Species</a:t>
            </a:r>
            <a:endParaRPr lang="en-US" dirty="0"/>
          </a:p>
        </p:txBody>
      </p:sp>
      <p:pic>
        <p:nvPicPr>
          <p:cNvPr id="4" name="Picture 3" descr="pand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56989" y="4114801"/>
            <a:ext cx="3987011" cy="2743200"/>
          </a:xfrm>
          <a:prstGeom prst="rect">
            <a:avLst/>
          </a:prstGeom>
        </p:spPr>
      </p:pic>
      <p:pic>
        <p:nvPicPr>
          <p:cNvPr id="5" name="Picture 4" descr="gink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63198" y="1447800"/>
            <a:ext cx="2980802" cy="2338388"/>
          </a:xfrm>
          <a:prstGeom prst="rect">
            <a:avLst/>
          </a:prstGeom>
        </p:spPr>
      </p:pic>
      <p:pic>
        <p:nvPicPr>
          <p:cNvPr id="6" name="Picture 5" descr="ferre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248364"/>
            <a:ext cx="1828800" cy="2609636"/>
          </a:xfrm>
          <a:prstGeom prst="rect">
            <a:avLst/>
          </a:prstGeom>
        </p:spPr>
      </p:pic>
      <p:pic>
        <p:nvPicPr>
          <p:cNvPr id="7" name="Picture 6" descr="pelica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28800" y="4343400"/>
            <a:ext cx="3305175" cy="2225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100 miles on a single charge ($1 per charge)</a:t>
            </a:r>
          </a:p>
          <a:p>
            <a:r>
              <a:rPr lang="en-US" dirty="0" smtClean="0"/>
              <a:t>Uses 1/5 energy of gasoline car</a:t>
            </a:r>
          </a:p>
          <a:p>
            <a:r>
              <a:rPr lang="en-US" dirty="0" smtClean="0"/>
              <a:t>0 to 60 in ten seconds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Cars- Battery Power</a:t>
            </a:r>
            <a:endParaRPr lang="en-US" dirty="0"/>
          </a:p>
        </p:txBody>
      </p:sp>
      <p:pic>
        <p:nvPicPr>
          <p:cNvPr id="4" name="Picture 3" descr="battery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343400"/>
            <a:ext cx="4714875" cy="2514600"/>
          </a:xfrm>
          <a:prstGeom prst="rect">
            <a:avLst/>
          </a:prstGeom>
        </p:spPr>
      </p:pic>
      <p:pic>
        <p:nvPicPr>
          <p:cNvPr id="5" name="Picture 4" descr="20110426_chevy-volt_612m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4330948"/>
            <a:ext cx="4495800" cy="25270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Same power as gasoline car</a:t>
            </a:r>
          </a:p>
          <a:p>
            <a:r>
              <a:rPr lang="en-US" dirty="0" smtClean="0"/>
              <a:t>Emission is water</a:t>
            </a:r>
          </a:p>
          <a:p>
            <a:r>
              <a:rPr lang="en-US" dirty="0" smtClean="0"/>
              <a:t>Drawbacks: 200 miles per fueling / fuel stations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Cars- Hydrogen Power</a:t>
            </a:r>
            <a:endParaRPr lang="en-US" dirty="0"/>
          </a:p>
        </p:txBody>
      </p:sp>
      <p:pic>
        <p:nvPicPr>
          <p:cNvPr id="4" name="Picture 3" descr="hydrogen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35680"/>
            <a:ext cx="5537200" cy="3322320"/>
          </a:xfrm>
          <a:prstGeom prst="rect">
            <a:avLst/>
          </a:prstGeom>
        </p:spPr>
      </p:pic>
      <p:pic>
        <p:nvPicPr>
          <p:cNvPr id="5" name="Picture 4" descr="hydrogen fuel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5558" y="3657600"/>
            <a:ext cx="3958442" cy="304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074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5950" y="3348038"/>
              <a:ext cx="9525" cy="19050"/>
            </p14:xfrm>
          </p:contentPart>
        </mc:Choice>
        <mc:Fallback>
          <p:pic>
            <p:nvPicPr>
              <p:cNvPr id="3074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6778" y="3338132"/>
                <a:ext cx="27869" cy="3886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Organisms rely on each other</a:t>
            </a:r>
          </a:p>
          <a:p>
            <a:pPr lvl="1"/>
            <a:r>
              <a:rPr lang="en-US" dirty="0" smtClean="0"/>
              <a:t>Food, pollination, decomposition</a:t>
            </a:r>
          </a:p>
          <a:p>
            <a:endParaRPr lang="en-US" sz="2000" dirty="0" smtClean="0"/>
          </a:p>
          <a:p>
            <a:r>
              <a:rPr lang="en-US" dirty="0" smtClean="0"/>
              <a:t>Stability</a:t>
            </a:r>
          </a:p>
          <a:p>
            <a:pPr lvl="1"/>
            <a:r>
              <a:rPr lang="en-US" dirty="0" smtClean="0"/>
              <a:t>Loss of one species has less affect</a:t>
            </a:r>
          </a:p>
          <a:p>
            <a:pPr lvl="1">
              <a:buNone/>
            </a:pPr>
            <a:endParaRPr lang="en-US" sz="2000" dirty="0" smtClean="0"/>
          </a:p>
          <a:p>
            <a:r>
              <a:rPr lang="en-US" dirty="0" smtClean="0"/>
              <a:t>Humans</a:t>
            </a:r>
          </a:p>
          <a:p>
            <a:pPr lvl="1"/>
            <a:r>
              <a:rPr lang="en-US" dirty="0" smtClean="0"/>
              <a:t>Food, oxygen, clothes, furniture, shelter, medicine</a:t>
            </a:r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Biodiversity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Ethanol comes from fermenting corn</a:t>
            </a:r>
          </a:p>
          <a:p>
            <a:r>
              <a:rPr lang="en-US" dirty="0" smtClean="0"/>
              <a:t>Pros- Uses renewable resource (Corn)</a:t>
            </a:r>
          </a:p>
          <a:p>
            <a:r>
              <a:rPr lang="en-US" dirty="0" smtClean="0"/>
              <a:t>Cons- Requires energy to refine and farm</a:t>
            </a:r>
          </a:p>
          <a:p>
            <a:pPr>
              <a:buNone/>
            </a:pPr>
            <a:r>
              <a:rPr lang="en-US" dirty="0" smtClean="0"/>
              <a:t>		- increases the price of food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Flex Fuel- E85 Ethanol</a:t>
            </a:r>
            <a:endParaRPr lang="en-US" dirty="0"/>
          </a:p>
        </p:txBody>
      </p:sp>
      <p:pic>
        <p:nvPicPr>
          <p:cNvPr id="4" name="Picture 3" descr="FlexFu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57625"/>
            <a:ext cx="4800600" cy="3000375"/>
          </a:xfrm>
          <a:prstGeom prst="rect">
            <a:avLst/>
          </a:prstGeom>
        </p:spPr>
      </p:pic>
      <p:pic>
        <p:nvPicPr>
          <p:cNvPr id="5" name="Picture 4" descr="flexfuel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86525" y="0"/>
            <a:ext cx="2657475" cy="139201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098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5338" y="3697288"/>
              <a:ext cx="1587" cy="9525"/>
            </p14:xfrm>
          </p:contentPart>
        </mc:Choice>
        <mc:Fallback>
          <p:pic>
            <p:nvPicPr>
              <p:cNvPr id="4098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54076" y="3687763"/>
                <a:ext cx="84111" cy="2857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Cars have less power</a:t>
            </a:r>
          </a:p>
          <a:p>
            <a:pPr lvl="1"/>
            <a:r>
              <a:rPr lang="en-US" dirty="0" smtClean="0"/>
              <a:t>Mazda converted</a:t>
            </a:r>
          </a:p>
          <a:p>
            <a:pPr lvl="2"/>
            <a:r>
              <a:rPr lang="en-US" dirty="0" smtClean="0"/>
              <a:t>60 miles/hr</a:t>
            </a:r>
          </a:p>
          <a:p>
            <a:pPr lvl="2"/>
            <a:r>
              <a:rPr lang="en-US" dirty="0" smtClean="0"/>
              <a:t>20 mile range</a:t>
            </a:r>
          </a:p>
          <a:p>
            <a:pPr lvl="1"/>
            <a:r>
              <a:rPr lang="en-US" dirty="0" smtClean="0"/>
              <a:t>Cheap running costs</a:t>
            </a:r>
          </a:p>
          <a:p>
            <a:pPr lvl="1"/>
            <a:r>
              <a:rPr lang="en-US" dirty="0" smtClean="0"/>
              <a:t>Expensive to buy or convert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Power</a:t>
            </a:r>
            <a:endParaRPr lang="en-US" dirty="0"/>
          </a:p>
        </p:txBody>
      </p:sp>
      <p:pic>
        <p:nvPicPr>
          <p:cNvPr id="4" name="Picture 3" descr="solar-car-convert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400" y="1524000"/>
            <a:ext cx="3659805" cy="2432050"/>
          </a:xfrm>
          <a:prstGeom prst="rect">
            <a:avLst/>
          </a:prstGeom>
        </p:spPr>
      </p:pic>
      <p:pic>
        <p:nvPicPr>
          <p:cNvPr id="5" name="Picture 4" descr="solarc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6999" y="4800600"/>
            <a:ext cx="2560505" cy="1676400"/>
          </a:xfrm>
          <a:prstGeom prst="rect">
            <a:avLst/>
          </a:prstGeom>
        </p:spPr>
      </p:pic>
      <p:pic>
        <p:nvPicPr>
          <p:cNvPr id="6" name="Picture 5" descr="solarCar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800600"/>
            <a:ext cx="2600326" cy="1700213"/>
          </a:xfrm>
          <a:prstGeom prst="rect">
            <a:avLst/>
          </a:prstGeom>
        </p:spPr>
      </p:pic>
      <p:pic>
        <p:nvPicPr>
          <p:cNvPr id="7" name="Picture 6" descr="solarcarrac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86400" y="4443984"/>
            <a:ext cx="3657600" cy="2414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olar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47800"/>
            <a:ext cx="3429000" cy="244830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Power</a:t>
            </a:r>
            <a:endParaRPr lang="en-US" dirty="0"/>
          </a:p>
        </p:txBody>
      </p:sp>
      <p:pic>
        <p:nvPicPr>
          <p:cNvPr id="5" name="Picture 4" descr="solar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0" y="1447800"/>
            <a:ext cx="2599934" cy="2438400"/>
          </a:xfrm>
          <a:prstGeom prst="rect">
            <a:avLst/>
          </a:prstGeom>
        </p:spPr>
      </p:pic>
      <p:pic>
        <p:nvPicPr>
          <p:cNvPr id="6" name="Picture 5" descr="solar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006850"/>
            <a:ext cx="4276725" cy="2851150"/>
          </a:xfrm>
          <a:prstGeom prst="rect">
            <a:avLst/>
          </a:prstGeom>
        </p:spPr>
      </p:pic>
      <p:pic>
        <p:nvPicPr>
          <p:cNvPr id="7" name="Picture 6" descr="solar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77000" y="457200"/>
            <a:ext cx="2667000" cy="3419475"/>
          </a:xfrm>
          <a:prstGeom prst="rect">
            <a:avLst/>
          </a:prstGeom>
        </p:spPr>
      </p:pic>
      <p:pic>
        <p:nvPicPr>
          <p:cNvPr id="8" name="Picture 7" descr="solar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29200" y="4333875"/>
            <a:ext cx="3810000" cy="2524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Water Power</a:t>
            </a:r>
          </a:p>
          <a:p>
            <a:r>
              <a:rPr lang="en-US" u="sng" dirty="0" smtClean="0">
                <a:hlinkClick r:id="rId2"/>
              </a:rPr>
              <a:t>http://www.youtube.com/watch?v=iMrRKFETsbo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Powered Energy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Nuclear </a:t>
            </a:r>
          </a:p>
          <a:p>
            <a:pPr lvl="1"/>
            <a:r>
              <a:rPr lang="en-US" dirty="0" smtClean="0"/>
              <a:t>Pro- no air pollution, small amount of fuel</a:t>
            </a:r>
          </a:p>
          <a:p>
            <a:pPr lvl="1"/>
            <a:r>
              <a:rPr lang="en-US" dirty="0" smtClean="0"/>
              <a:t>Con- radioactive material (dangerous)</a:t>
            </a:r>
          </a:p>
          <a:p>
            <a:r>
              <a:rPr lang="en-US" dirty="0" smtClean="0"/>
              <a:t>Geothermal </a:t>
            </a:r>
          </a:p>
          <a:p>
            <a:pPr lvl="1"/>
            <a:r>
              <a:rPr lang="en-US" dirty="0" smtClean="0"/>
              <a:t>Pro- no pollution, no cost for fuel, 24 hrs/day</a:t>
            </a:r>
          </a:p>
          <a:p>
            <a:pPr lvl="1"/>
            <a:r>
              <a:rPr lang="en-US" dirty="0" smtClean="0"/>
              <a:t>Con- only used in certain places</a:t>
            </a:r>
          </a:p>
          <a:p>
            <a:r>
              <a:rPr lang="en-US" dirty="0" smtClean="0"/>
              <a:t>Hydroelectric</a:t>
            </a:r>
          </a:p>
          <a:p>
            <a:r>
              <a:rPr lang="en-US" dirty="0" smtClean="0"/>
              <a:t>Wind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sources of Energy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Extinct Species- No individuals living</a:t>
            </a:r>
          </a:p>
          <a:p>
            <a:pPr lvl="1"/>
            <a:r>
              <a:rPr lang="en-US" dirty="0" smtClean="0"/>
              <a:t>Due to habitat loss</a:t>
            </a:r>
          </a:p>
          <a:p>
            <a:pPr lvl="1"/>
            <a:r>
              <a:rPr lang="en-US" dirty="0" smtClean="0"/>
              <a:t>May be losing 1 species/day</a:t>
            </a:r>
          </a:p>
          <a:p>
            <a:pPr lvl="1"/>
            <a:r>
              <a:rPr lang="en-US" dirty="0" smtClean="0"/>
              <a:t>Ex:  Passenger pigeon, Dodo, 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Loss of Biodiversity</a:t>
            </a:r>
            <a:endParaRPr lang="en-US" dirty="0"/>
          </a:p>
        </p:txBody>
      </p:sp>
      <p:pic>
        <p:nvPicPr>
          <p:cNvPr id="4" name="Picture 3" descr="Passenger-Pige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191000"/>
            <a:ext cx="3831897" cy="2667000"/>
          </a:xfrm>
          <a:prstGeom prst="rect">
            <a:avLst/>
          </a:prstGeom>
        </p:spPr>
      </p:pic>
      <p:pic>
        <p:nvPicPr>
          <p:cNvPr id="15362" name="Picture 2" descr="http://historyofeconomics.files.wordpress.com/2007/11/dodo.jpg?w=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1524000"/>
            <a:ext cx="1905000" cy="1619251"/>
          </a:xfrm>
          <a:prstGeom prst="rect">
            <a:avLst/>
          </a:prstGeom>
          <a:noFill/>
        </p:spPr>
      </p:pic>
      <p:pic>
        <p:nvPicPr>
          <p:cNvPr id="15364" name="Picture 4" descr=" extinct">
            <a:hlinkClick r:id="rId4" tooltip=" extinct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199" y="4191000"/>
            <a:ext cx="2679557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Population so low, extinction is possible</a:t>
            </a:r>
          </a:p>
          <a:p>
            <a:r>
              <a:rPr lang="en-US" dirty="0" smtClean="0"/>
              <a:t>Florida panther, </a:t>
            </a:r>
            <a:r>
              <a:rPr lang="en-US" dirty="0" err="1" smtClean="0"/>
              <a:t>california</a:t>
            </a:r>
            <a:r>
              <a:rPr lang="en-US" dirty="0" smtClean="0"/>
              <a:t> condor (habitat)</a:t>
            </a:r>
          </a:p>
          <a:p>
            <a:r>
              <a:rPr lang="en-US" dirty="0" smtClean="0"/>
              <a:t>Black Rhino (poachers)</a:t>
            </a:r>
          </a:p>
          <a:p>
            <a:r>
              <a:rPr lang="en-US" dirty="0" smtClean="0"/>
              <a:t>Manatee (boats)</a:t>
            </a:r>
          </a:p>
          <a:p>
            <a:r>
              <a:rPr lang="en-US" dirty="0" smtClean="0"/>
              <a:t>Bison</a:t>
            </a:r>
          </a:p>
          <a:p>
            <a:pPr lvl="1"/>
            <a:r>
              <a:rPr lang="en-US" dirty="0" smtClean="0"/>
              <a:t>20 million</a:t>
            </a:r>
            <a:r>
              <a:rPr lang="en-US" dirty="0" smtClean="0">
                <a:sym typeface="Wingdings" pitchFamily="2" charset="2"/>
              </a:rPr>
              <a:t> 15,000</a:t>
            </a:r>
          </a:p>
          <a:p>
            <a:pPr lvl="1">
              <a:buNone/>
            </a:pPr>
            <a:r>
              <a:rPr lang="en-US" dirty="0" smtClean="0">
                <a:sym typeface="Wingdings" pitchFamily="2" charset="2"/>
              </a:rPr>
              <a:t>		1850		Now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Endangered Species</a:t>
            </a:r>
            <a:endParaRPr lang="en-US" dirty="0"/>
          </a:p>
        </p:txBody>
      </p:sp>
      <p:pic>
        <p:nvPicPr>
          <p:cNvPr id="4" name="Picture 3" descr="cond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08800" y="2667000"/>
            <a:ext cx="2235200" cy="3352800"/>
          </a:xfrm>
          <a:prstGeom prst="rect">
            <a:avLst/>
          </a:prstGeom>
        </p:spPr>
      </p:pic>
      <p:pic>
        <p:nvPicPr>
          <p:cNvPr id="5" name="Picture 4" descr="BlackRhin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2667000"/>
            <a:ext cx="2199304" cy="1478280"/>
          </a:xfrm>
          <a:prstGeom prst="rect">
            <a:avLst/>
          </a:prstGeom>
        </p:spPr>
      </p:pic>
      <p:pic>
        <p:nvPicPr>
          <p:cNvPr id="6" name="Picture 5" descr="manate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2970" y="4114800"/>
            <a:ext cx="2190750" cy="1752600"/>
          </a:xfrm>
          <a:prstGeom prst="rect">
            <a:avLst/>
          </a:prstGeom>
        </p:spPr>
      </p:pic>
      <p:pic>
        <p:nvPicPr>
          <p:cNvPr id="7" name="Picture 6" descr="bison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5000" y="5510821"/>
            <a:ext cx="1752600" cy="13471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Population declines rapidly</a:t>
            </a:r>
          </a:p>
          <a:p>
            <a:r>
              <a:rPr lang="en-US" dirty="0" smtClean="0"/>
              <a:t>African Elephants</a:t>
            </a:r>
          </a:p>
          <a:p>
            <a:pPr lvl="1"/>
            <a:r>
              <a:rPr lang="en-US" dirty="0" smtClean="0"/>
              <a:t>3 million </a:t>
            </a:r>
            <a:r>
              <a:rPr lang="en-US" dirty="0" smtClean="0">
                <a:sym typeface="Wingdings" pitchFamily="2" charset="2"/>
              </a:rPr>
              <a:t> 700,000 in 20 years</a:t>
            </a:r>
            <a:endParaRPr lang="en-US" dirty="0" smtClean="0"/>
          </a:p>
          <a:p>
            <a:r>
              <a:rPr lang="en-US" dirty="0" smtClean="0"/>
              <a:t>Bald Eagle, Sea Otter, Grizzly Bear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Threatened Species</a:t>
            </a:r>
            <a:endParaRPr lang="en-US" dirty="0"/>
          </a:p>
        </p:txBody>
      </p:sp>
      <p:pic>
        <p:nvPicPr>
          <p:cNvPr id="4" name="Picture 3" descr="african-elepha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53200" y="1447800"/>
            <a:ext cx="2590800" cy="1943100"/>
          </a:xfrm>
          <a:prstGeom prst="rect">
            <a:avLst/>
          </a:prstGeom>
        </p:spPr>
      </p:pic>
      <p:pic>
        <p:nvPicPr>
          <p:cNvPr id="18434" name="Picture 2" descr="http://islandfox.org/uploaded_images/beagle-799506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09999"/>
            <a:ext cx="2028825" cy="3048001"/>
          </a:xfrm>
          <a:prstGeom prst="rect">
            <a:avLst/>
          </a:prstGeom>
          <a:noFill/>
        </p:spPr>
      </p:pic>
      <p:pic>
        <p:nvPicPr>
          <p:cNvPr id="18436" name="Picture 4" descr="http://turtletrack.org/Issues01/Co10202001/Art/SeaOtterFac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9800" y="3810000"/>
            <a:ext cx="3628570" cy="3048000"/>
          </a:xfrm>
          <a:prstGeom prst="rect">
            <a:avLst/>
          </a:prstGeom>
          <a:noFill/>
        </p:spPr>
      </p:pic>
      <p:pic>
        <p:nvPicPr>
          <p:cNvPr id="18438" name="Picture 6" descr="Grizzly family fishing for salmo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9800" y="3809012"/>
            <a:ext cx="3124200" cy="3048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499616"/>
            <a:ext cx="8610600" cy="4626547"/>
          </a:xfrm>
        </p:spPr>
        <p:txBody>
          <a:bodyPr/>
          <a:lstStyle/>
          <a:p>
            <a:r>
              <a:rPr lang="en-US" dirty="0" smtClean="0"/>
              <a:t>Habitat Loss- clearing land</a:t>
            </a:r>
          </a:p>
          <a:p>
            <a:pPr lvl="1"/>
            <a:r>
              <a:rPr lang="en-US" dirty="0" smtClean="0"/>
              <a:t>Rainforest, farmland, housing, coral reef (temp.)</a:t>
            </a:r>
          </a:p>
          <a:p>
            <a:r>
              <a:rPr lang="en-US" dirty="0" smtClean="0"/>
              <a:t>Habitat Fragmentation- separation of area</a:t>
            </a:r>
          </a:p>
          <a:p>
            <a:pPr lvl="1"/>
            <a:r>
              <a:rPr lang="en-US" dirty="0" smtClean="0"/>
              <a:t>Isolated from others (predator, prey, mates)</a:t>
            </a:r>
          </a:p>
          <a:p>
            <a:r>
              <a:rPr lang="en-US" dirty="0" smtClean="0"/>
              <a:t>Edge Effect- different conditions along boundary</a:t>
            </a:r>
          </a:p>
          <a:p>
            <a:pPr lvl="1"/>
            <a:r>
              <a:rPr lang="en-US" dirty="0" smtClean="0"/>
              <a:t>House cats/birds</a:t>
            </a:r>
          </a:p>
          <a:p>
            <a:pPr lvl="1"/>
            <a:r>
              <a:rPr lang="en-US" dirty="0" smtClean="0"/>
              <a:t>Roads break the canopy</a:t>
            </a:r>
          </a:p>
          <a:p>
            <a:r>
              <a:rPr lang="en-US" dirty="0" smtClean="0"/>
              <a:t>Habitat Degradation- damage by pollution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Threats to Biodiversity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ragmentati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57800" y="1524000"/>
            <a:ext cx="3705225" cy="222885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Threats to biodiversity</a:t>
            </a:r>
            <a:endParaRPr lang="en-US" dirty="0"/>
          </a:p>
        </p:txBody>
      </p:sp>
      <p:pic>
        <p:nvPicPr>
          <p:cNvPr id="5" name="Picture 4" descr="Edge-Effec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524001"/>
            <a:ext cx="2971800" cy="2228850"/>
          </a:xfrm>
          <a:prstGeom prst="rect">
            <a:avLst/>
          </a:prstGeom>
        </p:spPr>
      </p:pic>
      <p:pic>
        <p:nvPicPr>
          <p:cNvPr id="1026" name="Picture 2" descr="http://www.accobams.org/files/48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810000"/>
            <a:ext cx="2962071" cy="2209800"/>
          </a:xfrm>
          <a:prstGeom prst="rect">
            <a:avLst/>
          </a:prstGeom>
          <a:noFill/>
        </p:spPr>
      </p:pic>
      <p:pic>
        <p:nvPicPr>
          <p:cNvPr id="1028" name="Picture 4" descr="china pic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3810000"/>
            <a:ext cx="3657600" cy="2438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untain">
  <a:themeElements>
    <a:clrScheme name="Mountain">
      <a:dk1>
        <a:srgbClr val="000000"/>
      </a:dk1>
      <a:lt1>
        <a:srgbClr val="FFFFFF"/>
      </a:lt1>
      <a:dk2>
        <a:srgbClr val="0536B3"/>
      </a:dk2>
      <a:lt2>
        <a:srgbClr val="7CB7F8"/>
      </a:lt2>
      <a:accent1>
        <a:srgbClr val="3F9EE4"/>
      </a:accent1>
      <a:accent2>
        <a:srgbClr val="77B559"/>
      </a:accent2>
      <a:accent3>
        <a:srgbClr val="E4A81B"/>
      </a:accent3>
      <a:accent4>
        <a:srgbClr val="108BB4"/>
      </a:accent4>
      <a:accent5>
        <a:srgbClr val="DA7328"/>
      </a:accent5>
      <a:accent6>
        <a:srgbClr val="AE589F"/>
      </a:accent6>
      <a:hlink>
        <a:srgbClr val="460245"/>
      </a:hlink>
      <a:folHlink>
        <a:srgbClr val="AC17D6"/>
      </a:folHlink>
    </a:clrScheme>
    <a:fontScheme name="Mountain">
      <a:majorFont>
        <a:latin typeface="Gill Sans MT"/>
        <a:ea typeface=""/>
        <a:cs typeface=""/>
        <a:font script="Cyrl" typeface="Arial"/>
        <a:font script="Grek" typeface="Arial"/>
        <a:font script="Jpan" typeface="HG丸ｺﾞｼｯｸM-PRO"/>
        <a:font script="Hang" typeface="HY 헤드라인 M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ill Sans MT"/>
        <a:ea typeface=""/>
        <a:cs typeface=""/>
        <a:font script="Cyrl" typeface="Arial"/>
        <a:font script="Grek" typeface="Arial"/>
        <a:font script="Jpan" typeface="HG丸ｺﾞｼｯｸM-PRO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untain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0000"/>
              </a:schemeClr>
            </a:gs>
            <a:gs pos="50000">
              <a:schemeClr val="phClr">
                <a:tint val="2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40000"/>
                <a:shade val="100000"/>
                <a:hueMod val="100000"/>
                <a:satMod val="100000"/>
              </a:schemeClr>
            </a:gs>
            <a:gs pos="30000">
              <a:schemeClr val="phClr">
                <a:tint val="100000"/>
                <a:shade val="100000"/>
                <a:hueMod val="100000"/>
                <a:satMod val="100000"/>
              </a:schemeClr>
            </a:gs>
            <a:gs pos="68000">
              <a:schemeClr val="phClr">
                <a:tint val="10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40000"/>
                <a:shade val="100000"/>
                <a:hueMod val="100000"/>
                <a:sat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br" rotWithShape="0">
              <a:srgbClr val="000000">
                <a:alpha val="0"/>
              </a:srgbClr>
            </a:outerShdw>
          </a:effectLst>
        </a:effectStyle>
        <a:effectStyle>
          <a:effectLst>
            <a:outerShdw blurRad="38100" dist="25400" dir="5400000" algn="ctr" rotWithShape="0">
              <a:srgbClr val="EBE9ED">
                <a:alpha val="0"/>
              </a:srgbClr>
            </a:outerShdw>
          </a:effectLst>
          <a:scene3d>
            <a:camera prst="orthographicFront">
              <a:rot lat="0" lon="0" rev="0"/>
            </a:camera>
            <a:lightRig rig="glow" dir="b"/>
          </a:scene3d>
          <a:sp3d contourW="6350" prstMaterial="softEdge">
            <a:bevelT w="25400" h="25400"/>
            <a:contourClr>
              <a:schemeClr val="phClr">
                <a:tint val="9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reflection blurRad="12700" stA="40000" endPos="40000" dist="25400" dir="5400000" sy="-100000" rotWithShape="0"/>
          </a:effectLst>
          <a:scene3d>
            <a:camera prst="perspectiveFront"/>
            <a:lightRig rig="glow" dir="b"/>
          </a:scene3d>
          <a:sp3d contourW="6350" prstMaterial="softEdge">
            <a:bevelT w="50800" h="25400"/>
            <a:contourClr>
              <a:schemeClr val="phClr">
                <a:tint val="100000"/>
                <a:shade val="8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95000"/>
                <a:satMod val="100000"/>
              </a:schemeClr>
            </a:gs>
            <a:gs pos="100000">
              <a:schemeClr val="phClr">
                <a:tint val="10000"/>
                <a:satMod val="300000"/>
              </a:schemeClr>
            </a:gs>
          </a:gsLst>
          <a:lin ang="13000000" scaled="0"/>
        </a:gradFill>
        <a:blipFill>
          <a:blip xmlns:r="http://schemas.openxmlformats.org/officeDocument/2006/relationships" r:embed="rId1">
            <a:duotone>
              <a:schemeClr val="phClr">
                <a:shade val="75000"/>
              </a:schemeClr>
              <a:schemeClr val="phClr">
                <a:tint val="55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</Template>
  <TotalTime>2110</TotalTime>
  <Words>784</Words>
  <Application>Microsoft Office PowerPoint</Application>
  <PresentationFormat>On-screen Show (4:3)</PresentationFormat>
  <Paragraphs>199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맑은 고딕</vt:lpstr>
      <vt:lpstr>Arial</vt:lpstr>
      <vt:lpstr>Calibri</vt:lpstr>
      <vt:lpstr>Gill Sans MT</vt:lpstr>
      <vt:lpstr>Wingdings</vt:lpstr>
      <vt:lpstr>Wingdings 2</vt:lpstr>
      <vt:lpstr>Mountain</vt:lpstr>
      <vt:lpstr>Chapter 5  Biological Diversity and Conservation</vt:lpstr>
      <vt:lpstr>Biodiversity</vt:lpstr>
      <vt:lpstr>Studying Biodiversity   </vt:lpstr>
      <vt:lpstr>Importance of Biodiversity</vt:lpstr>
      <vt:lpstr>Loss of Biodiversity</vt:lpstr>
      <vt:lpstr>Endangered Species</vt:lpstr>
      <vt:lpstr>Threatened Species</vt:lpstr>
      <vt:lpstr>Threats to Biodiversity </vt:lpstr>
      <vt:lpstr>Threats to biodiversity</vt:lpstr>
      <vt:lpstr>Pollution</vt:lpstr>
      <vt:lpstr>Air Pollution</vt:lpstr>
      <vt:lpstr>Shippingport</vt:lpstr>
      <vt:lpstr>Air Pollution</vt:lpstr>
      <vt:lpstr>Air Pollution</vt:lpstr>
      <vt:lpstr>Water Pollution</vt:lpstr>
      <vt:lpstr>Water Pollution </vt:lpstr>
      <vt:lpstr>Water Pollution </vt:lpstr>
      <vt:lpstr>Land Pollution</vt:lpstr>
      <vt:lpstr>Land Pollution</vt:lpstr>
      <vt:lpstr>When demand exceeds supply</vt:lpstr>
      <vt:lpstr>Starvation</vt:lpstr>
      <vt:lpstr>Starvation</vt:lpstr>
      <vt:lpstr>Kwashiorkor- protein deficiency</vt:lpstr>
      <vt:lpstr>Kwashiorkor</vt:lpstr>
      <vt:lpstr>Living space</vt:lpstr>
      <vt:lpstr>Living Space</vt:lpstr>
      <vt:lpstr>Living Space</vt:lpstr>
      <vt:lpstr>Clothing</vt:lpstr>
      <vt:lpstr>Clean Water</vt:lpstr>
      <vt:lpstr>Transportation </vt:lpstr>
      <vt:lpstr>Other resources</vt:lpstr>
      <vt:lpstr>  Exotic Species</vt:lpstr>
      <vt:lpstr>5.2 Conservation of Biodiversity</vt:lpstr>
      <vt:lpstr>Conservation Biology </vt:lpstr>
      <vt:lpstr>Protection of Species</vt:lpstr>
      <vt:lpstr>Protection of Species</vt:lpstr>
      <vt:lpstr>Protection of Species</vt:lpstr>
      <vt:lpstr>Cars- Battery Power</vt:lpstr>
      <vt:lpstr>Cars- Hydrogen Power</vt:lpstr>
      <vt:lpstr>Flex Fuel- E85 Ethanol</vt:lpstr>
      <vt:lpstr>Solar Power</vt:lpstr>
      <vt:lpstr>Solar Power</vt:lpstr>
      <vt:lpstr>Water Powered Energy</vt:lpstr>
      <vt:lpstr>Other sources of Energy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  Biological Diversity and Conservation</dc:title>
  <dc:creator> </dc:creator>
  <cp:lastModifiedBy>Winters, Jason</cp:lastModifiedBy>
  <cp:revision>141</cp:revision>
  <cp:lastPrinted>2019-03-12T12:56:50Z</cp:lastPrinted>
  <dcterms:created xsi:type="dcterms:W3CDTF">2009-01-26T03:38:49Z</dcterms:created>
  <dcterms:modified xsi:type="dcterms:W3CDTF">2019-03-12T12:56:51Z</dcterms:modified>
</cp:coreProperties>
</file>